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0" r:id="rId8"/>
    <p:sldId id="264" r:id="rId9"/>
    <p:sldId id="265" r:id="rId10"/>
    <p:sldId id="266" r:id="rId11"/>
    <p:sldId id="267" r:id="rId12"/>
    <p:sldId id="26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129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google.com/url?sa=i&amp;url=https%3A%2F%2Fwww.researchgate.net%2Ffigure%2FResults-of-an-IMViC-series-done-on-Escherichia-coli-after-24-hour-incubation-at-37C_fig22_290911856&amp;psig=AOvVaw1GCEYRkjVWonJyd_y-iIlf&amp;ust=1584452451953000&amp;source=images&amp;cd=vfe&amp;ved=2ahUKEwiWnOK9j5_oAhULQBoKHSo_D8EQr4kDegUIARC8AQ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solidFill>
                  <a:srgbClr val="FF0000"/>
                </a:solidFill>
              </a:rPr>
              <a:t>Renal case</a:t>
            </a:r>
            <a:endParaRPr lang="ar-EG" sz="6000" b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By </a:t>
            </a:r>
            <a:r>
              <a:rPr lang="en-US" b="1" dirty="0" err="1">
                <a:solidFill>
                  <a:srgbClr val="0070C0"/>
                </a:solidFill>
              </a:rPr>
              <a:t>Dr</a:t>
            </a:r>
            <a:r>
              <a:rPr lang="en-US" b="1" dirty="0">
                <a:solidFill>
                  <a:srgbClr val="0070C0"/>
                </a:solidFill>
              </a:rPr>
              <a:t>/ </a:t>
            </a:r>
            <a:r>
              <a:rPr lang="en-US" b="1" dirty="0" err="1">
                <a:solidFill>
                  <a:srgbClr val="0070C0"/>
                </a:solidFill>
              </a:rPr>
              <a:t>Ekram</a:t>
            </a:r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err="1">
                <a:solidFill>
                  <a:srgbClr val="0070C0"/>
                </a:solidFill>
              </a:rPr>
              <a:t>Abd</a:t>
            </a:r>
            <a:r>
              <a:rPr lang="en-US" b="1" dirty="0">
                <a:solidFill>
                  <a:srgbClr val="0070C0"/>
                </a:solidFill>
              </a:rPr>
              <a:t> El </a:t>
            </a:r>
            <a:r>
              <a:rPr lang="en-US" b="1" dirty="0" err="1">
                <a:solidFill>
                  <a:srgbClr val="0070C0"/>
                </a:solidFill>
              </a:rPr>
              <a:t>Rahman</a:t>
            </a:r>
            <a:r>
              <a:rPr lang="en-US" b="1" dirty="0">
                <a:solidFill>
                  <a:srgbClr val="0070C0"/>
                </a:solidFill>
              </a:rPr>
              <a:t> Mahmoud</a:t>
            </a:r>
            <a:endParaRPr lang="ar-EG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8896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9-How confirm your </a:t>
            </a:r>
            <a:r>
              <a:rPr lang="en-US" b="1" dirty="0" err="1">
                <a:solidFill>
                  <a:srgbClr val="0070C0"/>
                </a:solidFill>
              </a:rPr>
              <a:t>causaitive</a:t>
            </a:r>
            <a:r>
              <a:rPr lang="en-US" b="1" dirty="0">
                <a:solidFill>
                  <a:srgbClr val="0070C0"/>
                </a:solidFill>
              </a:rPr>
              <a:t> organism by biochemical </a:t>
            </a:r>
            <a:r>
              <a:rPr lang="en-US" b="1" dirty="0" smtClean="0">
                <a:solidFill>
                  <a:srgbClr val="0070C0"/>
                </a:solidFill>
              </a:rPr>
              <a:t>reactions?</a:t>
            </a:r>
          </a:p>
          <a:p>
            <a:r>
              <a:rPr lang="en-US" dirty="0" err="1"/>
              <a:t>Indole</a:t>
            </a:r>
            <a:r>
              <a:rPr lang="en-US" dirty="0"/>
              <a:t> + </a:t>
            </a:r>
            <a:endParaRPr lang="en-US" dirty="0" smtClean="0"/>
          </a:p>
          <a:p>
            <a:r>
              <a:rPr lang="en-US" dirty="0" smtClean="0"/>
              <a:t>Methyl </a:t>
            </a:r>
            <a:r>
              <a:rPr lang="en-US" dirty="0"/>
              <a:t>red </a:t>
            </a:r>
            <a:r>
              <a:rPr lang="en-US" dirty="0" smtClean="0"/>
              <a:t>+</a:t>
            </a:r>
          </a:p>
          <a:p>
            <a:r>
              <a:rPr lang="en-US" dirty="0" smtClean="0"/>
              <a:t> </a:t>
            </a:r>
            <a:r>
              <a:rPr lang="en-US" dirty="0" err="1"/>
              <a:t>Voges-Proskauer</a:t>
            </a:r>
            <a:r>
              <a:rPr lang="en-US" dirty="0"/>
              <a:t> (</a:t>
            </a:r>
            <a:r>
              <a:rPr lang="en-US" dirty="0" smtClean="0"/>
              <a:t>VP) – </a:t>
            </a:r>
          </a:p>
          <a:p>
            <a:r>
              <a:rPr lang="en-US" dirty="0" smtClean="0"/>
              <a:t>Citrate </a:t>
            </a:r>
            <a:r>
              <a:rPr lang="en-US" dirty="0"/>
              <a:t>-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838572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hlinkClick r:id="rId2"/>
              </a:rPr>
              <a:t>IMViC</a:t>
            </a:r>
            <a:r>
              <a:rPr lang="en-US" dirty="0">
                <a:hlinkClick r:id="rId2"/>
              </a:rPr>
              <a:t> series done on Escherichia coli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err="1">
                <a:hlinkClick r:id="rId2"/>
              </a:rPr>
              <a:t>IMViC</a:t>
            </a:r>
            <a:r>
              <a:rPr lang="en-US" dirty="0">
                <a:hlinkClick r:id="rId2"/>
              </a:rPr>
              <a:t> </a:t>
            </a:r>
            <a:r>
              <a:rPr lang="en-US" dirty="0" smtClean="0">
                <a:hlinkClick r:id="rId2"/>
              </a:rPr>
              <a:t>of Escherichia </a:t>
            </a:r>
            <a:r>
              <a:rPr lang="en-US" dirty="0">
                <a:hlinkClick r:id="rId2"/>
              </a:rPr>
              <a:t>coli</a:t>
            </a:r>
          </a:p>
          <a:p>
            <a:endParaRPr lang="ar-EG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800100"/>
            <a:ext cx="7543800" cy="369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6777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EG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52400"/>
            <a:ext cx="8534400" cy="708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9541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A 21 years old woman presented to the office with 3 days duration of discomfort with urination and increased urinary frequency. She noted that her urine has a strong odor as well. On abdominal examination suprapubic tenderness was noted. Microscopic examination of the sediment of a centrifuged urine sample reveals 10-15 white blood cells per high power field and numerous bacteria. By culture on both </a:t>
            </a:r>
            <a:r>
              <a:rPr lang="en-US" dirty="0" err="1" smtClean="0"/>
              <a:t>macConkey</a:t>
            </a:r>
            <a:r>
              <a:rPr lang="en-US" dirty="0" smtClean="0"/>
              <a:t> and EMB media the growth appear as shown in the following picture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4054059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EG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304800"/>
            <a:ext cx="3505200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304800"/>
            <a:ext cx="3886200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91270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3600" b="1" dirty="0" smtClean="0"/>
              <a:t>1- What is the diagnosis of this case?</a:t>
            </a:r>
          </a:p>
          <a:p>
            <a:pPr marL="0" indent="0" algn="just">
              <a:buNone/>
            </a:pPr>
            <a:r>
              <a:rPr lang="en-US" sz="3600" b="1" dirty="0" smtClean="0"/>
              <a:t>2- What type of organism would a Gram stain of the urine likely show?</a:t>
            </a:r>
          </a:p>
          <a:p>
            <a:pPr marL="0" indent="0" algn="just">
              <a:buNone/>
            </a:pPr>
            <a:r>
              <a:rPr lang="en-US" sz="3600" b="1" dirty="0" smtClean="0"/>
              <a:t>3- What is the etiologic agent of this infection?</a:t>
            </a:r>
          </a:p>
          <a:p>
            <a:pPr marL="0" indent="0" algn="just">
              <a:buNone/>
            </a:pPr>
            <a:r>
              <a:rPr lang="en-US" sz="3600" b="1" dirty="0" smtClean="0"/>
              <a:t>4- What is the most likely reservoir of this infection?</a:t>
            </a:r>
          </a:p>
          <a:p>
            <a:pPr marL="0" indent="0" algn="just">
              <a:buNone/>
            </a:pPr>
            <a:r>
              <a:rPr lang="en-US" sz="3600" b="1" dirty="0" smtClean="0"/>
              <a:t>5- What is the most likely mechanism by which this organism cause this infection?</a:t>
            </a:r>
          </a:p>
        </p:txBody>
      </p:sp>
    </p:spTree>
    <p:extLst>
      <p:ext uri="{BB962C8B-B14F-4D97-AF65-F5344CB8AC3E}">
        <p14:creationId xmlns:p14="http://schemas.microsoft.com/office/powerpoint/2010/main" val="75614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1- What is the diagnosis of this case</a:t>
            </a:r>
            <a:r>
              <a:rPr lang="en-US" b="1" dirty="0" smtClean="0">
                <a:solidFill>
                  <a:srgbClr val="0070C0"/>
                </a:solidFill>
              </a:rPr>
              <a:t>?</a:t>
            </a:r>
          </a:p>
          <a:p>
            <a:pPr marL="0" indent="0">
              <a:buNone/>
            </a:pPr>
            <a:r>
              <a:rPr lang="en-US" b="1" dirty="0" smtClean="0"/>
              <a:t>A case of UTI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2- What type of organism would a Gram stain of the urine likely show</a:t>
            </a:r>
            <a:r>
              <a:rPr lang="en-US" b="1" dirty="0" smtClean="0">
                <a:solidFill>
                  <a:srgbClr val="0070C0"/>
                </a:solidFill>
              </a:rPr>
              <a:t>?</a:t>
            </a:r>
          </a:p>
          <a:p>
            <a:pPr marL="0" indent="0">
              <a:buNone/>
            </a:pPr>
            <a:r>
              <a:rPr lang="en-US" b="1" dirty="0" smtClean="0"/>
              <a:t>Gram negative bacilli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3- What is the etiologic agent of this infection?</a:t>
            </a:r>
          </a:p>
          <a:p>
            <a:pPr marL="0" indent="0">
              <a:buNone/>
            </a:pPr>
            <a:r>
              <a:rPr lang="en-US" b="1" i="1" dirty="0" err="1" smtClean="0"/>
              <a:t>E.coli</a:t>
            </a:r>
            <a:endParaRPr lang="en-US" b="1" i="1" dirty="0" smtClean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/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135691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57200"/>
            <a:ext cx="8458200" cy="5821363"/>
          </a:xfrm>
        </p:spPr>
        <p:txBody>
          <a:bodyPr/>
          <a:lstStyle/>
          <a:p>
            <a:pPr marL="0" indent="0" algn="just">
              <a:buNone/>
            </a:pPr>
            <a:r>
              <a:rPr lang="en-US" b="1" dirty="0">
                <a:solidFill>
                  <a:srgbClr val="0070C0"/>
                </a:solidFill>
              </a:rPr>
              <a:t>4- What is the most likely reservoir of this infection</a:t>
            </a:r>
            <a:r>
              <a:rPr lang="en-US" b="1" dirty="0" smtClean="0">
                <a:solidFill>
                  <a:srgbClr val="0070C0"/>
                </a:solidFill>
              </a:rPr>
              <a:t>?</a:t>
            </a:r>
          </a:p>
          <a:p>
            <a:pPr marL="0" indent="0" algn="just">
              <a:buNone/>
            </a:pPr>
            <a:r>
              <a:rPr lang="en-US" dirty="0"/>
              <a:t>the patient </a:t>
            </a:r>
            <a:r>
              <a:rPr lang="en-US" dirty="0" smtClean="0"/>
              <a:t>own gastrointestinal tract</a:t>
            </a:r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r>
              <a:rPr lang="en-US" b="1" dirty="0">
                <a:solidFill>
                  <a:srgbClr val="0070C0"/>
                </a:solidFill>
              </a:rPr>
              <a:t>5- What is the most likely mechanism by which this organism cause this infection?</a:t>
            </a:r>
          </a:p>
          <a:p>
            <a:pPr marL="0" indent="0" algn="just">
              <a:buNone/>
            </a:pPr>
            <a:r>
              <a:rPr lang="en-US" b="1" dirty="0" smtClean="0"/>
              <a:t>urethral contamination by colonic bacteria followed by ascending of the infection Into the bladder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73684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600" b="1" dirty="0" smtClean="0"/>
              <a:t>6- Is the risk of this infection equal in both male &amp; female? Why?</a:t>
            </a:r>
          </a:p>
          <a:p>
            <a:pPr marL="0" indent="0" algn="just">
              <a:buNone/>
            </a:pPr>
            <a:r>
              <a:rPr lang="en-US" sz="3600" b="1" dirty="0" smtClean="0"/>
              <a:t>7- What </a:t>
            </a:r>
            <a:r>
              <a:rPr lang="en-US" sz="3600" b="1" dirty="0"/>
              <a:t>is the number of this bacteria in the urine to considered significant?</a:t>
            </a:r>
          </a:p>
          <a:p>
            <a:pPr marL="0" indent="0" algn="just">
              <a:buNone/>
            </a:pPr>
            <a:r>
              <a:rPr lang="en-US" sz="3600" b="1" dirty="0" smtClean="0"/>
              <a:t>8- What </a:t>
            </a:r>
            <a:r>
              <a:rPr lang="en-US" sz="3600" b="1" dirty="0"/>
              <a:t>is the virulence factors of this organism?</a:t>
            </a:r>
            <a:endParaRPr lang="ar-EG" sz="3600" b="1" dirty="0"/>
          </a:p>
          <a:p>
            <a:pPr marL="0" indent="0" algn="just">
              <a:buNone/>
            </a:pPr>
            <a:r>
              <a:rPr lang="en-US" sz="3600" b="1" dirty="0" smtClean="0"/>
              <a:t>9-How confirm your </a:t>
            </a:r>
            <a:r>
              <a:rPr lang="en-US" sz="3600" b="1" dirty="0" err="1" smtClean="0"/>
              <a:t>causaitive</a:t>
            </a:r>
            <a:r>
              <a:rPr lang="en-US" sz="3600" b="1" dirty="0" smtClean="0"/>
              <a:t> organism by biochemical reactions?</a:t>
            </a:r>
            <a:endParaRPr lang="ar-EG" sz="3600" b="1" dirty="0"/>
          </a:p>
        </p:txBody>
      </p:sp>
    </p:spTree>
    <p:extLst>
      <p:ext uri="{BB962C8B-B14F-4D97-AF65-F5344CB8AC3E}">
        <p14:creationId xmlns:p14="http://schemas.microsoft.com/office/powerpoint/2010/main" val="391417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6- Is </a:t>
            </a:r>
            <a:r>
              <a:rPr lang="en-US" b="1" dirty="0">
                <a:solidFill>
                  <a:srgbClr val="0070C0"/>
                </a:solidFill>
              </a:rPr>
              <a:t>the risk of this infection equal in both male &amp; female? Why?</a:t>
            </a:r>
          </a:p>
          <a:p>
            <a:r>
              <a:rPr lang="en-US" dirty="0"/>
              <a:t>Women are at greater risk of developing UTI than </a:t>
            </a:r>
            <a:r>
              <a:rPr lang="en-US" dirty="0" smtClean="0"/>
              <a:t> </a:t>
            </a:r>
            <a:r>
              <a:rPr lang="en-US" dirty="0"/>
              <a:t>men due to 3 features facilitate ascending infection to the </a:t>
            </a:r>
            <a:r>
              <a:rPr lang="en-US" dirty="0" smtClean="0"/>
              <a:t>bladder</a:t>
            </a:r>
          </a:p>
          <a:p>
            <a:r>
              <a:rPr lang="en-US" dirty="0" smtClean="0"/>
              <a:t>1- short </a:t>
            </a:r>
            <a:r>
              <a:rPr lang="en-US" dirty="0" err="1" smtClean="0"/>
              <a:t>urethera</a:t>
            </a:r>
            <a:r>
              <a:rPr lang="en-US" dirty="0" smtClean="0"/>
              <a:t> </a:t>
            </a:r>
          </a:p>
          <a:p>
            <a:r>
              <a:rPr lang="en-US" dirty="0" smtClean="0"/>
              <a:t>2- proximity </a:t>
            </a:r>
            <a:r>
              <a:rPr lang="en-US" dirty="0"/>
              <a:t>of the </a:t>
            </a:r>
            <a:r>
              <a:rPr lang="en-US" dirty="0" err="1"/>
              <a:t>urethera</a:t>
            </a:r>
            <a:r>
              <a:rPr lang="en-US" dirty="0"/>
              <a:t> to the </a:t>
            </a:r>
            <a:r>
              <a:rPr lang="en-US" dirty="0" smtClean="0"/>
              <a:t>anus</a:t>
            </a:r>
          </a:p>
          <a:p>
            <a:r>
              <a:rPr lang="en-US" dirty="0" smtClean="0"/>
              <a:t>3- </a:t>
            </a:r>
            <a:r>
              <a:rPr lang="en-US" dirty="0"/>
              <a:t>colonization of the vagina by members of </a:t>
            </a:r>
            <a:r>
              <a:rPr lang="en-US" dirty="0" err="1"/>
              <a:t>faecal</a:t>
            </a:r>
            <a:r>
              <a:rPr lang="en-US" dirty="0"/>
              <a:t> flora.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742993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7- What is the number of this bacteria in the urine to considered significant?</a:t>
            </a:r>
          </a:p>
          <a:p>
            <a:pPr marL="0" indent="0">
              <a:buNone/>
            </a:pPr>
            <a:r>
              <a:rPr lang="en-US" dirty="0"/>
              <a:t>presence of ⩾10</a:t>
            </a:r>
            <a:r>
              <a:rPr lang="en-US" baseline="30000" dirty="0"/>
              <a:t>5 </a:t>
            </a:r>
            <a:r>
              <a:rPr lang="en-US" dirty="0" smtClean="0"/>
              <a:t>CFU/ml </a:t>
            </a:r>
            <a:r>
              <a:rPr lang="en-US" dirty="0"/>
              <a:t>of urine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</a:rPr>
              <a:t>8- What is the virulence factors of this organism?</a:t>
            </a:r>
            <a:endParaRPr lang="ar-EG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/>
              <a:t>A</a:t>
            </a:r>
            <a:r>
              <a:rPr lang="en-US" dirty="0" smtClean="0"/>
              <a:t>- </a:t>
            </a:r>
            <a:r>
              <a:rPr lang="en-US" dirty="0" err="1"/>
              <a:t>Pili</a:t>
            </a:r>
            <a:r>
              <a:rPr lang="en-US" dirty="0"/>
              <a:t> with </a:t>
            </a:r>
            <a:r>
              <a:rPr lang="en-US" dirty="0" err="1"/>
              <a:t>adhesin</a:t>
            </a:r>
            <a:r>
              <a:rPr lang="en-US" dirty="0"/>
              <a:t> proteins bind to specific receptors on urinary tract epithelium.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B</a:t>
            </a:r>
            <a:r>
              <a:rPr lang="en-US" dirty="0" smtClean="0"/>
              <a:t>- </a:t>
            </a:r>
            <a:r>
              <a:rPr lang="en-US" dirty="0"/>
              <a:t>Motility of </a:t>
            </a:r>
            <a:r>
              <a:rPr lang="en-US" dirty="0" err="1"/>
              <a:t>E.coli</a:t>
            </a:r>
            <a:r>
              <a:rPr lang="en-US" dirty="0"/>
              <a:t> aid to ascend through urinary tract.</a:t>
            </a: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041217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437</Words>
  <Application>Microsoft Office PowerPoint</Application>
  <PresentationFormat>On-screen Show (4:3)</PresentationFormat>
  <Paragraphs>50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Renal case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Renal case</dc:title>
  <dc:creator>user</dc:creator>
  <cp:lastModifiedBy>user</cp:lastModifiedBy>
  <cp:revision>9</cp:revision>
  <dcterms:created xsi:type="dcterms:W3CDTF">2006-08-16T00:00:00Z</dcterms:created>
  <dcterms:modified xsi:type="dcterms:W3CDTF">2020-03-16T13:50:25Z</dcterms:modified>
</cp:coreProperties>
</file>